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</p:sldMasterIdLst>
  <p:notesMasterIdLst>
    <p:notesMasterId r:id="rId53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</p:sldIdLst>
  <p:sldSz cx="12192000" cy="6858000"/>
  <p:notesSz cx="6858000" cy="9144000"/>
  <p:defaultTextStyle>
    <a:defPPr>
      <a:defRPr lang="es-N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56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57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57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57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0E9A1F6-9997-44C8-B110-259ED49559D6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75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1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6250BB0-198E-4121-85E7-7377B2DDE7DE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59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7DFE13E-A51B-485C-8394-19E168F8BE6B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61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5368F3-5EEB-4BAC-BC5C-540286FB5710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63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7153524-21C2-4D69-B37A-77CF4BE8F377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65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1C5A875-0EF6-40F2-830B-6A75DDC31C7F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67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794B9AA-4844-436D-BBE8-267BB4EC2C8B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69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46C62E5-F042-488C-BF41-A6B503BF3C45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71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2AF51A7-2D7A-4195-8395-2714782C63D4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73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EA2DABC-437D-40FF-9252-D57FB1E4025F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75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19FC274-7536-43CC-90B5-1DC0EFCD7662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77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7F9550D-F6D7-4D4B-86C6-94F399B3EFE9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43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25611F2-AFAF-4877-AD96-C20312C285C9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79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83CA6B0-4DEF-4310-95FA-F6C8F43A38AE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24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81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9A83147-A21F-4493-A712-01F3BF9A5652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25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83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33789E5-1CCB-479B-97D5-61A4F20F94FA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26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85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3FE5D6A-8767-4257-B3D3-70638BD8974D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27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87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A6C29BA-6310-480F-A4B5-E0237F747853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28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89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442CC7B-BDED-4B3C-9D88-96B83A166FB3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29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91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B81E77C-7E4B-40C8-8CB6-ADE0E673BD5A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93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99ACF9A-236A-48CD-98AE-0BED49F6CDFB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32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95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AECD5DC-C7E2-42A4-85DD-8F6688B13C47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33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200" strike="noStrike">
                <a:solidFill>
                  <a:srgbClr val="000000"/>
                </a:solidFill>
                <a:latin typeface="Times New Roman"/>
                <a:ea typeface="+mn-ea"/>
              </a:rPr>
              <a:t>Need instructions from Corbus</a:t>
            </a:r>
            <a:endParaRPr/>
          </a:p>
        </p:txBody>
      </p:sp>
      <p:sp>
        <p:nvSpPr>
          <p:cNvPr id="797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45946CA-2589-495D-901A-546281EB06B0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34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45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F79B27F-2012-4591-8C28-BF8B36438701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200" strike="noStrike">
                <a:solidFill>
                  <a:srgbClr val="000000"/>
                </a:solidFill>
                <a:latin typeface="Times New Roman"/>
                <a:ea typeface="+mn-ea"/>
              </a:rPr>
              <a:t>Need instructions from Corbus</a:t>
            </a:r>
            <a:endParaRPr/>
          </a:p>
        </p:txBody>
      </p:sp>
      <p:sp>
        <p:nvSpPr>
          <p:cNvPr id="799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ACE5A1C-6AE1-44FE-B942-A923912C0339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47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500E6E-1B4B-4455-8544-1218E116971F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49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2BB8137-729A-443A-8E50-DCB99FFA9085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51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50F404C-74F3-4617-A49D-5BCF1896FA54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53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B0055E7-E80A-4721-9635-F09F623C1D40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55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BAEA655-1D05-4D9B-B7DB-D7512F8C1B23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Search account by DID or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Select the Add Users option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Fill in “New User Info” with first, last name and email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Grant Permissions if requested and hit “Add” before hitting “Save”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To change password, go to users and click on the user you have just created and click on change email/password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Enter the password and confirm it. Once you have confirmed it click update</a:t>
            </a:r>
            <a:endParaRPr/>
          </a:p>
          <a:p>
            <a:pPr>
              <a:lnSpc>
                <a:spcPct val="100000"/>
              </a:lnSpc>
              <a:buFont typeface="+mj-lt"/>
              <a:buAutoNum type="arabicPeriod"/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Send the welcome email to the client if the Account Manager requests you to do so, if not send the user and password to the Account Manager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 </a:t>
            </a:r>
            <a:endParaRPr/>
          </a:p>
        </p:txBody>
      </p:sp>
      <p:sp>
        <p:nvSpPr>
          <p:cNvPr id="757" name="CustomShape 2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5263EBC-5512-41DA-9070-C2B763359B38}" type="slidenum">
              <a:rPr lang="en-US" sz="1200" strike="noStrike">
                <a:solidFill>
                  <a:srgbClr val="182642"/>
                </a:solidFill>
                <a:latin typeface="+mn-lt"/>
                <a:ea typeface="+mn-ea"/>
              </a:rPr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66" name="Picture 365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7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04" name="Picture 403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05" name="Picture 404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0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40" name="Picture 439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41" name="Picture 440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85" name="Picture 484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86" name="Picture 485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24" name="Picture 523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525" name="Picture 524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66" name="Picture 565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567" name="Picture 566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00" name="Picture 199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38" name="Picture 237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83" name="Picture 282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28" name="Picture 327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12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-5400" y="5244480"/>
            <a:ext cx="12189960" cy="1355760"/>
          </a:xfrm>
          <a:prstGeom prst="rect">
            <a:avLst/>
          </a:prstGeom>
          <a:solidFill>
            <a:srgbClr val="F1F1F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Picture 10"/>
          <p:cNvPicPr/>
          <p:nvPr/>
        </p:nvPicPr>
        <p:blipFill>
          <a:blip r:embed="rId15"/>
          <a:stretch/>
        </p:blipFill>
        <p:spPr>
          <a:xfrm>
            <a:off x="8813160" y="5367600"/>
            <a:ext cx="3215520" cy="106200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 rot="10800000">
            <a:off x="16940880" y="8508960"/>
            <a:ext cx="1582560" cy="326880"/>
          </a:xfrm>
          <a:prstGeom prst="rect">
            <a:avLst/>
          </a:prstGeom>
          <a:solidFill>
            <a:schemeClr val="tx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4"/>
          <p:cNvSpPr/>
          <p:nvPr/>
        </p:nvSpPr>
        <p:spPr>
          <a:xfrm rot="10800000">
            <a:off x="44680320" y="8508960"/>
            <a:ext cx="7447320" cy="326880"/>
          </a:xfrm>
          <a:prstGeom prst="rect">
            <a:avLst/>
          </a:prstGeom>
          <a:solidFill>
            <a:schemeClr val="tx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5"/>
          <p:cNvSpPr/>
          <p:nvPr/>
        </p:nvSpPr>
        <p:spPr>
          <a:xfrm rot="10800000">
            <a:off x="18525600" y="8508960"/>
            <a:ext cx="1582560" cy="3268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6"/>
          <p:cNvSpPr/>
          <p:nvPr/>
        </p:nvSpPr>
        <p:spPr>
          <a:xfrm rot="10800000">
            <a:off x="20110320" y="8508960"/>
            <a:ext cx="1582560" cy="326880"/>
          </a:xfrm>
          <a:prstGeom prst="rect">
            <a:avLst/>
          </a:prstGeom>
          <a:solidFill>
            <a:schemeClr val="accent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7"/>
          <p:cNvSpPr/>
          <p:nvPr/>
        </p:nvSpPr>
        <p:spPr>
          <a:xfrm>
            <a:off x="295560" y="6587640"/>
            <a:ext cx="1488600" cy="2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Calibri Light"/>
                <a:ea typeface="DejaVu Sans"/>
              </a:rPr>
              <a:t>11/18/15 © 2015 CareerBuilder</a:t>
            </a:r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369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443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2"/>
          <p:cNvSpPr/>
          <p:nvPr/>
        </p:nvSpPr>
        <p:spPr>
          <a:xfrm>
            <a:off x="-5400" y="5244480"/>
            <a:ext cx="12189960" cy="1355760"/>
          </a:xfrm>
          <a:prstGeom prst="rect">
            <a:avLst/>
          </a:prstGeom>
          <a:solidFill>
            <a:srgbClr val="F1F1F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5" name="Picture 10"/>
          <p:cNvPicPr/>
          <p:nvPr/>
        </p:nvPicPr>
        <p:blipFill>
          <a:blip r:embed="rId15"/>
          <a:stretch/>
        </p:blipFill>
        <p:spPr>
          <a:xfrm>
            <a:off x="8813160" y="5367600"/>
            <a:ext cx="3215520" cy="1062000"/>
          </a:xfrm>
          <a:prstGeom prst="rect">
            <a:avLst/>
          </a:prstGeom>
          <a:ln>
            <a:noFill/>
          </a:ln>
        </p:spPr>
      </p:pic>
      <p:sp>
        <p:nvSpPr>
          <p:cNvPr id="446" name="CustomShape 3"/>
          <p:cNvSpPr/>
          <p:nvPr/>
        </p:nvSpPr>
        <p:spPr>
          <a:xfrm rot="10800000">
            <a:off x="16940880" y="8508960"/>
            <a:ext cx="1582560" cy="326880"/>
          </a:xfrm>
          <a:prstGeom prst="rect">
            <a:avLst/>
          </a:prstGeom>
          <a:solidFill>
            <a:schemeClr val="tx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4"/>
          <p:cNvSpPr/>
          <p:nvPr/>
        </p:nvSpPr>
        <p:spPr>
          <a:xfrm rot="10800000">
            <a:off x="44680320" y="8508960"/>
            <a:ext cx="7447320" cy="326880"/>
          </a:xfrm>
          <a:prstGeom prst="rect">
            <a:avLst/>
          </a:prstGeom>
          <a:solidFill>
            <a:schemeClr val="tx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5"/>
          <p:cNvSpPr/>
          <p:nvPr/>
        </p:nvSpPr>
        <p:spPr>
          <a:xfrm rot="10800000">
            <a:off x="18525600" y="8508960"/>
            <a:ext cx="1582560" cy="3268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6"/>
          <p:cNvSpPr/>
          <p:nvPr/>
        </p:nvSpPr>
        <p:spPr>
          <a:xfrm rot="10800000">
            <a:off x="20110320" y="8508960"/>
            <a:ext cx="1582560" cy="326880"/>
          </a:xfrm>
          <a:prstGeom prst="rect">
            <a:avLst/>
          </a:prstGeom>
          <a:solidFill>
            <a:schemeClr val="accent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7"/>
          <p:cNvSpPr/>
          <p:nvPr/>
        </p:nvSpPr>
        <p:spPr>
          <a:xfrm>
            <a:off x="295560" y="6587640"/>
            <a:ext cx="1488600" cy="2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Calibri Light"/>
                <a:ea typeface="DejaVu Sans"/>
              </a:rPr>
              <a:t>11/18/15 © 2015 CareerBuilder</a:t>
            </a:r>
            <a:endParaRPr/>
          </a:p>
        </p:txBody>
      </p:sp>
      <p:sp>
        <p:nvSpPr>
          <p:cNvPr id="451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52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488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2"/>
          <p:cNvSpPr/>
          <p:nvPr/>
        </p:nvSpPr>
        <p:spPr>
          <a:xfrm>
            <a:off x="0" y="0"/>
            <a:ext cx="12189960" cy="685584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9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527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2"/>
          <p:cNvSpPr/>
          <p:nvPr/>
        </p:nvSpPr>
        <p:spPr>
          <a:xfrm>
            <a:off x="0" y="0"/>
            <a:ext cx="12189960" cy="685584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pic>
        <p:nvPicPr>
          <p:cNvPr id="532" name="Picture 531"/>
          <p:cNvPicPr/>
          <p:nvPr/>
        </p:nvPicPr>
        <p:blipFill>
          <a:blip r:embed="rId15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  <p:pic>
        <p:nvPicPr>
          <p:cNvPr id="533" name="Picture 532"/>
          <p:cNvPicPr/>
          <p:nvPr/>
        </p:nvPicPr>
        <p:blipFill>
          <a:blip r:embed="rId15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2"/>
          <p:cNvSpPr/>
          <p:nvPr/>
        </p:nvSpPr>
        <p:spPr>
          <a:xfrm>
            <a:off x="-5400" y="5244480"/>
            <a:ext cx="12189960" cy="1355760"/>
          </a:xfrm>
          <a:prstGeom prst="rect">
            <a:avLst/>
          </a:prstGeom>
          <a:solidFill>
            <a:srgbClr val="F1F1F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" name="Picture 10"/>
          <p:cNvPicPr/>
          <p:nvPr/>
        </p:nvPicPr>
        <p:blipFill>
          <a:blip r:embed="rId15"/>
          <a:stretch/>
        </p:blipFill>
        <p:spPr>
          <a:xfrm>
            <a:off x="8813160" y="5367600"/>
            <a:ext cx="3215520" cy="1062000"/>
          </a:xfrm>
          <a:prstGeom prst="rect">
            <a:avLst/>
          </a:prstGeom>
          <a:ln>
            <a:noFill/>
          </a:ln>
        </p:spPr>
      </p:pic>
      <p:sp>
        <p:nvSpPr>
          <p:cNvPr id="123" name="CustomShape 3"/>
          <p:cNvSpPr/>
          <p:nvPr/>
        </p:nvSpPr>
        <p:spPr>
          <a:xfrm rot="10800000">
            <a:off x="16940880" y="8508960"/>
            <a:ext cx="1582560" cy="326880"/>
          </a:xfrm>
          <a:prstGeom prst="rect">
            <a:avLst/>
          </a:prstGeom>
          <a:solidFill>
            <a:schemeClr val="tx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4"/>
          <p:cNvSpPr/>
          <p:nvPr/>
        </p:nvSpPr>
        <p:spPr>
          <a:xfrm rot="10800000">
            <a:off x="44680320" y="8508960"/>
            <a:ext cx="7447320" cy="326880"/>
          </a:xfrm>
          <a:prstGeom prst="rect">
            <a:avLst/>
          </a:prstGeom>
          <a:solidFill>
            <a:schemeClr val="tx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5"/>
          <p:cNvSpPr/>
          <p:nvPr/>
        </p:nvSpPr>
        <p:spPr>
          <a:xfrm rot="10800000">
            <a:off x="18525600" y="8508960"/>
            <a:ext cx="1582560" cy="3268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6"/>
          <p:cNvSpPr/>
          <p:nvPr/>
        </p:nvSpPr>
        <p:spPr>
          <a:xfrm rot="10800000">
            <a:off x="20110320" y="8508960"/>
            <a:ext cx="1582560" cy="326880"/>
          </a:xfrm>
          <a:prstGeom prst="rect">
            <a:avLst/>
          </a:prstGeom>
          <a:solidFill>
            <a:schemeClr val="accent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7"/>
          <p:cNvSpPr/>
          <p:nvPr/>
        </p:nvSpPr>
        <p:spPr>
          <a:xfrm>
            <a:off x="295560" y="6587640"/>
            <a:ext cx="1488600" cy="2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Calibri Light"/>
                <a:ea typeface="DejaVu Sans"/>
              </a:rPr>
              <a:t>11/18/15 © 2015 CareerBuilder</a:t>
            </a:r>
            <a:endParaRPr/>
          </a:p>
        </p:txBody>
      </p:sp>
      <p:sp>
        <p:nvSpPr>
          <p:cNvPr id="128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29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241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-5400" y="5244480"/>
            <a:ext cx="12189960" cy="1355760"/>
          </a:xfrm>
          <a:prstGeom prst="rect">
            <a:avLst/>
          </a:prstGeom>
          <a:solidFill>
            <a:srgbClr val="F1F1F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3" name="Picture 10"/>
          <p:cNvPicPr/>
          <p:nvPr/>
        </p:nvPicPr>
        <p:blipFill>
          <a:blip r:embed="rId15"/>
          <a:stretch/>
        </p:blipFill>
        <p:spPr>
          <a:xfrm>
            <a:off x="8813160" y="5367600"/>
            <a:ext cx="3215520" cy="106200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 rot="10800000">
            <a:off x="16940880" y="8508960"/>
            <a:ext cx="1582560" cy="326880"/>
          </a:xfrm>
          <a:prstGeom prst="rect">
            <a:avLst/>
          </a:prstGeom>
          <a:solidFill>
            <a:schemeClr val="tx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4"/>
          <p:cNvSpPr/>
          <p:nvPr/>
        </p:nvSpPr>
        <p:spPr>
          <a:xfrm rot="10800000">
            <a:off x="44680320" y="8508960"/>
            <a:ext cx="7447320" cy="326880"/>
          </a:xfrm>
          <a:prstGeom prst="rect">
            <a:avLst/>
          </a:prstGeom>
          <a:solidFill>
            <a:schemeClr val="tx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5"/>
          <p:cNvSpPr/>
          <p:nvPr/>
        </p:nvSpPr>
        <p:spPr>
          <a:xfrm rot="10800000">
            <a:off x="18525600" y="8508960"/>
            <a:ext cx="1582560" cy="3268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6"/>
          <p:cNvSpPr/>
          <p:nvPr/>
        </p:nvSpPr>
        <p:spPr>
          <a:xfrm rot="10800000">
            <a:off x="20110320" y="8508960"/>
            <a:ext cx="1582560" cy="326880"/>
          </a:xfrm>
          <a:prstGeom prst="rect">
            <a:avLst/>
          </a:prstGeom>
          <a:solidFill>
            <a:schemeClr val="accent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7"/>
          <p:cNvSpPr/>
          <p:nvPr/>
        </p:nvSpPr>
        <p:spPr>
          <a:xfrm>
            <a:off x="295560" y="6587640"/>
            <a:ext cx="1488600" cy="2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Calibri Light"/>
                <a:ea typeface="DejaVu Sans"/>
              </a:rPr>
              <a:t>11/18/15 © 2015 CareerBuilder</a:t>
            </a:r>
            <a:endParaRPr/>
          </a:p>
        </p:txBody>
      </p:sp>
      <p:sp>
        <p:nvSpPr>
          <p:cNvPr id="249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50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2"/>
          <p:cNvSpPr/>
          <p:nvPr/>
        </p:nvSpPr>
        <p:spPr>
          <a:xfrm>
            <a:off x="-5400" y="5244480"/>
            <a:ext cx="12189960" cy="1355760"/>
          </a:xfrm>
          <a:prstGeom prst="rect">
            <a:avLst/>
          </a:prstGeom>
          <a:solidFill>
            <a:srgbClr val="F1F1F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8" name="Picture 10"/>
          <p:cNvPicPr/>
          <p:nvPr/>
        </p:nvPicPr>
        <p:blipFill>
          <a:blip r:embed="rId15"/>
          <a:stretch/>
        </p:blipFill>
        <p:spPr>
          <a:xfrm>
            <a:off x="8813160" y="5367600"/>
            <a:ext cx="3215520" cy="1062000"/>
          </a:xfrm>
          <a:prstGeom prst="rect">
            <a:avLst/>
          </a:prstGeom>
          <a:ln>
            <a:noFill/>
          </a:ln>
        </p:spPr>
      </p:pic>
      <p:sp>
        <p:nvSpPr>
          <p:cNvPr id="289" name="CustomShape 3"/>
          <p:cNvSpPr/>
          <p:nvPr/>
        </p:nvSpPr>
        <p:spPr>
          <a:xfrm rot="10800000">
            <a:off x="16940880" y="8508960"/>
            <a:ext cx="1582560" cy="326880"/>
          </a:xfrm>
          <a:prstGeom prst="rect">
            <a:avLst/>
          </a:prstGeom>
          <a:solidFill>
            <a:schemeClr val="tx2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4"/>
          <p:cNvSpPr/>
          <p:nvPr/>
        </p:nvSpPr>
        <p:spPr>
          <a:xfrm rot="10800000">
            <a:off x="44680320" y="8508960"/>
            <a:ext cx="7447320" cy="326880"/>
          </a:xfrm>
          <a:prstGeom prst="rect">
            <a:avLst/>
          </a:prstGeom>
          <a:solidFill>
            <a:schemeClr val="tx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1" name="CustomShape 5"/>
          <p:cNvSpPr/>
          <p:nvPr/>
        </p:nvSpPr>
        <p:spPr>
          <a:xfrm rot="10800000">
            <a:off x="18525600" y="8508960"/>
            <a:ext cx="1582560" cy="3268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6"/>
          <p:cNvSpPr/>
          <p:nvPr/>
        </p:nvSpPr>
        <p:spPr>
          <a:xfrm rot="10800000">
            <a:off x="20110320" y="8508960"/>
            <a:ext cx="1582560" cy="326880"/>
          </a:xfrm>
          <a:prstGeom prst="rect">
            <a:avLst/>
          </a:prstGeom>
          <a:solidFill>
            <a:schemeClr val="accent3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3" name="CustomShape 7"/>
          <p:cNvSpPr/>
          <p:nvPr/>
        </p:nvSpPr>
        <p:spPr>
          <a:xfrm>
            <a:off x="295560" y="6587640"/>
            <a:ext cx="1488600" cy="2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Calibri Light"/>
                <a:ea typeface="DejaVu Sans"/>
              </a:rPr>
              <a:t>11/18/15 © 2015 CareerBuilder</a:t>
            </a:r>
            <a:endParaRPr/>
          </a:p>
        </p:txBody>
      </p:sp>
      <p:sp>
        <p:nvSpPr>
          <p:cNvPr id="294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95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6"/>
          <p:cNvPicPr/>
          <p:nvPr/>
        </p:nvPicPr>
        <p:blipFill>
          <a:blip r:embed="rId14"/>
          <a:stretch/>
        </p:blipFill>
        <p:spPr>
          <a:xfrm>
            <a:off x="9749160" y="6390720"/>
            <a:ext cx="2259360" cy="32004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0" y="213840"/>
            <a:ext cx="108360" cy="1065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-5400" y="5189760"/>
            <a:ext cx="12195360" cy="1355760"/>
          </a:xfrm>
          <a:prstGeom prst="rect">
            <a:avLst/>
          </a:prstGeom>
          <a:solidFill>
            <a:srgbClr val="F1F1F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4" name="Picture 21"/>
          <p:cNvPicPr/>
          <p:nvPr/>
        </p:nvPicPr>
        <p:blipFill>
          <a:blip r:embed="rId3"/>
          <a:stretch/>
        </p:blipFill>
        <p:spPr>
          <a:xfrm>
            <a:off x="8813160" y="5367600"/>
            <a:ext cx="3215520" cy="1062000"/>
          </a:xfrm>
          <a:prstGeom prst="rect">
            <a:avLst/>
          </a:prstGeom>
          <a:ln>
            <a:noFill/>
          </a:ln>
        </p:spPr>
      </p:pic>
      <p:sp>
        <p:nvSpPr>
          <p:cNvPr id="575" name="CustomShape 2"/>
          <p:cNvSpPr/>
          <p:nvPr/>
        </p:nvSpPr>
        <p:spPr>
          <a:xfrm>
            <a:off x="492840" y="4392000"/>
            <a:ext cx="7490520" cy="6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182642"/>
                </a:solidFill>
                <a:latin typeface="Calibri Light"/>
                <a:ea typeface="DejaVu Sans"/>
              </a:rPr>
              <a:t>APS</a:t>
            </a:r>
            <a:endParaRPr/>
          </a:p>
        </p:txBody>
      </p:sp>
      <p:sp>
        <p:nvSpPr>
          <p:cNvPr id="576" name="CustomShape 3"/>
          <p:cNvSpPr/>
          <p:nvPr/>
        </p:nvSpPr>
        <p:spPr>
          <a:xfrm>
            <a:off x="491760" y="3526200"/>
            <a:ext cx="11134440" cy="6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 dirty="0">
                <a:solidFill>
                  <a:srgbClr val="182642"/>
                </a:solidFill>
                <a:latin typeface="Rockwell"/>
                <a:ea typeface="DejaVu Sans"/>
              </a:rPr>
              <a:t>XSL </a:t>
            </a:r>
            <a:endParaRPr dirty="0"/>
          </a:p>
        </p:txBody>
      </p:sp>
      <p:sp>
        <p:nvSpPr>
          <p:cNvPr id="577" name="CustomShape 4"/>
          <p:cNvSpPr/>
          <p:nvPr/>
        </p:nvSpPr>
        <p:spPr>
          <a:xfrm>
            <a:off x="0" y="6545880"/>
            <a:ext cx="25599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trike="noStrike">
                <a:latin typeface="Arial"/>
              </a:rPr>
              <a:t>By Paul Aviles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10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1D641AC-18AC-4304-BCA3-E8A62D6312F3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10</a:t>
            </a:fld>
            <a:endParaRPr/>
          </a:p>
        </p:txBody>
      </p:sp>
      <p:sp>
        <p:nvSpPr>
          <p:cNvPr id="611" name="CustomShape 3"/>
          <p:cNvSpPr/>
          <p:nvPr/>
        </p:nvSpPr>
        <p:spPr>
          <a:xfrm>
            <a:off x="36576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The WEB address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Once received the URL address of the career site, if it is an XML document, it might contain keywords that will help you identifying it as an XML.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These are: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feed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182642"/>
                </a:solidFill>
                <a:latin typeface="Rockwell"/>
                <a:ea typeface="DejaVu Sans"/>
              </a:rPr>
              <a:t>x</a:t>
            </a:r>
            <a:r>
              <a:rPr lang="en-US" sz="2800" strike="noStrike" dirty="0" smtClean="0">
                <a:solidFill>
                  <a:srgbClr val="182642"/>
                </a:solidFill>
                <a:latin typeface="Rockwell"/>
                <a:ea typeface="DejaVu Sans"/>
              </a:rPr>
              <a:t>ml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(or the of the address says .XML)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 err="1" smtClean="0">
                <a:solidFill>
                  <a:srgbClr val="182642"/>
                </a:solidFill>
                <a:latin typeface="Rockwell"/>
                <a:ea typeface="DejaVu Sans"/>
              </a:rPr>
              <a:t>rss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612" name="Picture 611"/>
          <p:cNvPicPr/>
          <p:nvPr/>
        </p:nvPicPr>
        <p:blipFill>
          <a:blip r:embed="rId3"/>
          <a:stretch/>
        </p:blipFill>
        <p:spPr>
          <a:xfrm>
            <a:off x="8206920" y="3358800"/>
            <a:ext cx="2856240" cy="221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14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0FD570C-2481-456F-B653-90F0A9ABD7E6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11</a:t>
            </a:fld>
            <a:endParaRPr/>
          </a:p>
        </p:txBody>
      </p:sp>
      <p:sp>
        <p:nvSpPr>
          <p:cNvPr id="615" name="CustomShape 3"/>
          <p:cNvSpPr/>
          <p:nvPr/>
        </p:nvSpPr>
        <p:spPr>
          <a:xfrm>
            <a:off x="36576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The WEB address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Examples: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lang="en-US" sz="2800" strike="noStrike" dirty="0" smtClean="0">
              <a:solidFill>
                <a:srgbClr val="182642"/>
              </a:solidFill>
              <a:latin typeface="Rockwel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800" strike="noStrike" dirty="0" smtClean="0">
                <a:solidFill>
                  <a:srgbClr val="182642"/>
                </a:solidFill>
                <a:latin typeface="Rockwell"/>
                <a:ea typeface="DejaVu Sans"/>
              </a:rPr>
              <a:t>Examples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of XML sites without hints: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616" name="Picture 615"/>
          <p:cNvPicPr/>
          <p:nvPr/>
        </p:nvPicPr>
        <p:blipFill>
          <a:blip r:embed="rId3"/>
          <a:stretch/>
        </p:blipFill>
        <p:spPr>
          <a:xfrm>
            <a:off x="365040" y="2105045"/>
            <a:ext cx="11428920" cy="456120"/>
          </a:xfrm>
          <a:prstGeom prst="rect">
            <a:avLst/>
          </a:prstGeom>
          <a:ln>
            <a:noFill/>
          </a:ln>
        </p:spPr>
      </p:pic>
      <p:pic>
        <p:nvPicPr>
          <p:cNvPr id="617" name="Picture 616"/>
          <p:cNvPicPr/>
          <p:nvPr/>
        </p:nvPicPr>
        <p:blipFill>
          <a:blip r:embed="rId4"/>
          <a:stretch/>
        </p:blipFill>
        <p:spPr>
          <a:xfrm>
            <a:off x="442392" y="2532177"/>
            <a:ext cx="11330280" cy="425160"/>
          </a:xfrm>
          <a:prstGeom prst="rect">
            <a:avLst/>
          </a:prstGeom>
          <a:ln>
            <a:noFill/>
          </a:ln>
        </p:spPr>
      </p:pic>
      <p:pic>
        <p:nvPicPr>
          <p:cNvPr id="618" name="Picture 617"/>
          <p:cNvPicPr/>
          <p:nvPr/>
        </p:nvPicPr>
        <p:blipFill>
          <a:blip r:embed="rId5"/>
          <a:stretch/>
        </p:blipFill>
        <p:spPr>
          <a:xfrm>
            <a:off x="457200" y="3749040"/>
            <a:ext cx="9508680" cy="456120"/>
          </a:xfrm>
          <a:prstGeom prst="rect">
            <a:avLst/>
          </a:prstGeom>
          <a:ln>
            <a:noFill/>
          </a:ln>
        </p:spPr>
      </p:pic>
      <p:pic>
        <p:nvPicPr>
          <p:cNvPr id="619" name="Picture 618"/>
          <p:cNvPicPr/>
          <p:nvPr/>
        </p:nvPicPr>
        <p:blipFill>
          <a:blip r:embed="rId6"/>
          <a:stretch/>
        </p:blipFill>
        <p:spPr>
          <a:xfrm>
            <a:off x="446731" y="4035901"/>
            <a:ext cx="7954200" cy="456120"/>
          </a:xfrm>
          <a:prstGeom prst="rect">
            <a:avLst/>
          </a:prstGeom>
          <a:ln>
            <a:noFill/>
          </a:ln>
        </p:spPr>
      </p:pic>
      <p:pic>
        <p:nvPicPr>
          <p:cNvPr id="620" name="Picture 619"/>
          <p:cNvPicPr/>
          <p:nvPr/>
        </p:nvPicPr>
        <p:blipFill>
          <a:blip r:embed="rId7"/>
          <a:stretch/>
        </p:blipFill>
        <p:spPr>
          <a:xfrm>
            <a:off x="446731" y="4456844"/>
            <a:ext cx="9600120" cy="36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22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C7E5192-9484-48DF-9C08-4357884275F4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12</a:t>
            </a:fld>
            <a:endParaRPr/>
          </a:p>
        </p:txBody>
      </p:sp>
      <p:sp>
        <p:nvSpPr>
          <p:cNvPr id="623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 dirty="0"/>
          </a:p>
          <a:p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The FTP address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There are rare occasions where the clients prefer using a safer method to provide us their jobs. In this case, they would use an FTP server. FTP stands for File Transfer Protocol; in this case it's used to access an XML file by using login credentials. You can use a web browser to connect to FTP addresses exactly as you would to connect to WEB addresses.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Example of an FTP address: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URL: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ftp://ftp.tmpwebeng.com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File path (XML file name):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Bergman_XML.xml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Username: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sant123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Password: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clank123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624" name="Picture 623"/>
          <p:cNvPicPr/>
          <p:nvPr/>
        </p:nvPicPr>
        <p:blipFill>
          <a:blip r:embed="rId3"/>
          <a:stretch/>
        </p:blipFill>
        <p:spPr>
          <a:xfrm>
            <a:off x="8965080" y="3823920"/>
            <a:ext cx="3012480" cy="221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26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9574961-7895-4352-AA58-14F718B55E6D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13</a:t>
            </a:fld>
            <a:endParaRPr/>
          </a:p>
        </p:txBody>
      </p:sp>
      <p:sp>
        <p:nvSpPr>
          <p:cNvPr id="627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The FTP address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This is how you connect to an FTP address: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28" name="Picture 627"/>
          <p:cNvPicPr/>
          <p:nvPr/>
        </p:nvPicPr>
        <p:blipFill>
          <a:blip r:embed="rId3"/>
          <a:stretch/>
        </p:blipFill>
        <p:spPr>
          <a:xfrm>
            <a:off x="274320" y="2560320"/>
            <a:ext cx="3930840" cy="2446560"/>
          </a:xfrm>
          <a:prstGeom prst="rect">
            <a:avLst/>
          </a:prstGeom>
          <a:ln>
            <a:noFill/>
          </a:ln>
        </p:spPr>
      </p:pic>
      <p:sp>
        <p:nvSpPr>
          <p:cNvPr id="629" name="CustomShape 4"/>
          <p:cNvSpPr/>
          <p:nvPr/>
        </p:nvSpPr>
        <p:spPr>
          <a:xfrm>
            <a:off x="822960" y="5212080"/>
            <a:ext cx="292500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1. Type the address on the URL bar and press enter</a:t>
            </a:r>
            <a:endParaRPr/>
          </a:p>
        </p:txBody>
      </p:sp>
      <p:pic>
        <p:nvPicPr>
          <p:cNvPr id="630" name="Picture 629"/>
          <p:cNvPicPr/>
          <p:nvPr/>
        </p:nvPicPr>
        <p:blipFill>
          <a:blip r:embed="rId4"/>
          <a:stretch/>
        </p:blipFill>
        <p:spPr>
          <a:xfrm>
            <a:off x="4297680" y="2560320"/>
            <a:ext cx="3894120" cy="2408400"/>
          </a:xfrm>
          <a:prstGeom prst="rect">
            <a:avLst/>
          </a:prstGeom>
          <a:ln>
            <a:noFill/>
          </a:ln>
        </p:spPr>
      </p:pic>
      <p:sp>
        <p:nvSpPr>
          <p:cNvPr id="631" name="CustomShape 5"/>
          <p:cNvSpPr/>
          <p:nvPr/>
        </p:nvSpPr>
        <p:spPr>
          <a:xfrm>
            <a:off x="4572000" y="5212080"/>
            <a:ext cx="3656520" cy="85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2. Enter the provided user name and password and click “Log In”</a:t>
            </a:r>
            <a:endParaRPr/>
          </a:p>
        </p:txBody>
      </p:sp>
      <p:pic>
        <p:nvPicPr>
          <p:cNvPr id="632" name="Picture 631"/>
          <p:cNvPicPr/>
          <p:nvPr/>
        </p:nvPicPr>
        <p:blipFill>
          <a:blip r:embed="rId5"/>
          <a:stretch/>
        </p:blipFill>
        <p:spPr>
          <a:xfrm>
            <a:off x="8503920" y="2926080"/>
            <a:ext cx="3532320" cy="1644840"/>
          </a:xfrm>
          <a:prstGeom prst="rect">
            <a:avLst/>
          </a:prstGeom>
          <a:ln>
            <a:noFill/>
          </a:ln>
        </p:spPr>
      </p:pic>
      <p:sp>
        <p:nvSpPr>
          <p:cNvPr id="633" name="CustomShape 6"/>
          <p:cNvSpPr/>
          <p:nvPr/>
        </p:nvSpPr>
        <p:spPr>
          <a:xfrm>
            <a:off x="8412480" y="5212080"/>
            <a:ext cx="3656520" cy="85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trike="noStrike">
                <a:solidFill>
                  <a:srgbClr val="000000"/>
                </a:solidFill>
                <a:latin typeface="Arial"/>
                <a:ea typeface="DejaVu Sans"/>
              </a:rPr>
              <a:t>3. Identify the XML file that you will finally use for XSL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35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8BE6671-543A-4D6A-B177-6E2CE49FDA0D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14</a:t>
            </a:fld>
            <a:endParaRPr/>
          </a:p>
        </p:txBody>
      </p:sp>
      <p:sp>
        <p:nvSpPr>
          <p:cNvPr id="636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The XML document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How does it looks like?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37" name="CustomShape 4"/>
          <p:cNvSpPr/>
          <p:nvPr/>
        </p:nvSpPr>
        <p:spPr>
          <a:xfrm>
            <a:off x="548640" y="3200400"/>
            <a:ext cx="4323224" cy="1644840"/>
          </a:xfrm>
          <a:prstGeom prst="rightArrow">
            <a:avLst>
              <a:gd name="adj1" fmla="val 16200"/>
              <a:gd name="adj2" fmla="val 44146"/>
            </a:avLst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DejaVu Sans"/>
              </a:rPr>
              <a:t>GOOGLE CHROME</a:t>
            </a:r>
            <a:endParaRPr/>
          </a:p>
        </p:txBody>
      </p:sp>
      <p:pic>
        <p:nvPicPr>
          <p:cNvPr id="638" name="Picture 637"/>
          <p:cNvPicPr/>
          <p:nvPr/>
        </p:nvPicPr>
        <p:blipFill>
          <a:blip r:embed="rId3"/>
          <a:stretch/>
        </p:blipFill>
        <p:spPr>
          <a:xfrm>
            <a:off x="5029200" y="1152720"/>
            <a:ext cx="6125400" cy="4972680"/>
          </a:xfrm>
          <a:prstGeom prst="rect">
            <a:avLst/>
          </a:prstGeom>
          <a:ln>
            <a:noFill/>
          </a:ln>
        </p:spPr>
      </p:pic>
      <p:sp>
        <p:nvSpPr>
          <p:cNvPr id="639" name="CustomShape 5"/>
          <p:cNvSpPr/>
          <p:nvPr/>
        </p:nvSpPr>
        <p:spPr>
          <a:xfrm>
            <a:off x="822960" y="2560320"/>
            <a:ext cx="1736280" cy="7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4400" b="1" strike="noStrike">
                <a:solidFill>
                  <a:srgbClr val="000000"/>
                </a:solidFill>
                <a:latin typeface="Rockwell"/>
                <a:ea typeface="DejaVu Sans"/>
              </a:rPr>
              <a:t>ON...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41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C7B119A-CBBE-4446-AD86-68A0137617EF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15</a:t>
            </a:fld>
            <a:endParaRPr/>
          </a:p>
        </p:txBody>
      </p:sp>
      <p:sp>
        <p:nvSpPr>
          <p:cNvPr id="642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43" name="CustomShape 4"/>
          <p:cNvSpPr/>
          <p:nvPr/>
        </p:nvSpPr>
        <p:spPr>
          <a:xfrm>
            <a:off x="457200" y="3200400"/>
            <a:ext cx="3839400" cy="1644840"/>
          </a:xfrm>
          <a:prstGeom prst="rightArrow">
            <a:avLst>
              <a:gd name="adj1" fmla="val 16200"/>
              <a:gd name="adj2" fmla="val 28985"/>
            </a:avLst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DejaVu Sans"/>
              </a:rPr>
              <a:t>MOZILLA FIREFOX</a:t>
            </a:r>
            <a:endParaRPr dirty="0"/>
          </a:p>
        </p:txBody>
      </p:sp>
      <p:pic>
        <p:nvPicPr>
          <p:cNvPr id="644" name="Picture 643"/>
          <p:cNvPicPr/>
          <p:nvPr/>
        </p:nvPicPr>
        <p:blipFill>
          <a:blip r:embed="rId3"/>
          <a:stretch/>
        </p:blipFill>
        <p:spPr>
          <a:xfrm>
            <a:off x="4937760" y="1097280"/>
            <a:ext cx="6308280" cy="5119560"/>
          </a:xfrm>
          <a:prstGeom prst="rect">
            <a:avLst/>
          </a:prstGeom>
          <a:ln>
            <a:noFill/>
          </a:ln>
        </p:spPr>
      </p:pic>
      <p:sp>
        <p:nvSpPr>
          <p:cNvPr id="645" name="CustomShape 5"/>
          <p:cNvSpPr/>
          <p:nvPr/>
        </p:nvSpPr>
        <p:spPr>
          <a:xfrm>
            <a:off x="822960" y="2560320"/>
            <a:ext cx="1736280" cy="7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4400" b="1" strike="noStrike">
                <a:solidFill>
                  <a:srgbClr val="000000"/>
                </a:solidFill>
                <a:latin typeface="Rockwell"/>
                <a:ea typeface="DejaVu Sans"/>
              </a:rPr>
              <a:t>ON...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47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2EE84AEA-43D4-4531-A375-E5E6CF67A69E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16</a:t>
            </a:fld>
            <a:endParaRPr/>
          </a:p>
        </p:txBody>
      </p:sp>
      <p:sp>
        <p:nvSpPr>
          <p:cNvPr id="648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49" name="CustomShape 4"/>
          <p:cNvSpPr/>
          <p:nvPr/>
        </p:nvSpPr>
        <p:spPr>
          <a:xfrm>
            <a:off x="274320" y="2194560"/>
            <a:ext cx="3931560" cy="1644840"/>
          </a:xfrm>
          <a:prstGeom prst="rightArrow">
            <a:avLst>
              <a:gd name="adj1" fmla="val 16200"/>
              <a:gd name="adj2" fmla="val 19719"/>
            </a:avLst>
          </a:prstGeom>
          <a:solidFill>
            <a:srgbClr val="00CC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DejaVu Sans"/>
              </a:rPr>
              <a:t>INTERNET EXPLORER</a:t>
            </a:r>
            <a:endParaRPr/>
          </a:p>
        </p:txBody>
      </p:sp>
      <p:pic>
        <p:nvPicPr>
          <p:cNvPr id="650" name="Picture 649"/>
          <p:cNvPicPr/>
          <p:nvPr/>
        </p:nvPicPr>
        <p:blipFill>
          <a:blip r:embed="rId3"/>
          <a:stretch/>
        </p:blipFill>
        <p:spPr>
          <a:xfrm>
            <a:off x="4480560" y="1037520"/>
            <a:ext cx="6978600" cy="5179320"/>
          </a:xfrm>
          <a:prstGeom prst="rect">
            <a:avLst/>
          </a:prstGeom>
          <a:ln>
            <a:noFill/>
          </a:ln>
        </p:spPr>
      </p:pic>
      <p:pic>
        <p:nvPicPr>
          <p:cNvPr id="651" name="Picture 650"/>
          <p:cNvPicPr/>
          <p:nvPr/>
        </p:nvPicPr>
        <p:blipFill>
          <a:blip r:embed="rId4"/>
          <a:stretch/>
        </p:blipFill>
        <p:spPr>
          <a:xfrm>
            <a:off x="822960" y="4023360"/>
            <a:ext cx="2102040" cy="2102040"/>
          </a:xfrm>
          <a:prstGeom prst="rect">
            <a:avLst/>
          </a:prstGeom>
          <a:ln>
            <a:noFill/>
          </a:ln>
        </p:spPr>
      </p:pic>
      <p:sp>
        <p:nvSpPr>
          <p:cNvPr id="652" name="CustomShape 5"/>
          <p:cNvSpPr/>
          <p:nvPr/>
        </p:nvSpPr>
        <p:spPr>
          <a:xfrm>
            <a:off x="457200" y="1630080"/>
            <a:ext cx="1736280" cy="74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4400" b="1" strike="noStrike">
                <a:solidFill>
                  <a:srgbClr val="000000"/>
                </a:solidFill>
                <a:latin typeface="Rockwell"/>
                <a:ea typeface="DejaVu Sans"/>
              </a:rPr>
              <a:t>ON...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54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C505E4B4-D1F4-49E4-B852-2DC00673BEC9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17</a:t>
            </a:fld>
            <a:endParaRPr/>
          </a:p>
        </p:txBody>
      </p:sp>
      <p:sp>
        <p:nvSpPr>
          <p:cNvPr id="655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56" name="CustomShape 4"/>
          <p:cNvSpPr/>
          <p:nvPr/>
        </p:nvSpPr>
        <p:spPr>
          <a:xfrm>
            <a:off x="365760" y="1670760"/>
            <a:ext cx="4022280" cy="271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4400" strike="noStrike">
                <a:solidFill>
                  <a:srgbClr val="000000"/>
                </a:solidFill>
                <a:latin typeface="Rockwell"/>
                <a:ea typeface="DejaVu Sans"/>
              </a:rPr>
              <a:t>However, this is not an XML. This does not go to XSL.</a:t>
            </a:r>
            <a:endParaRPr/>
          </a:p>
        </p:txBody>
      </p:sp>
      <p:pic>
        <p:nvPicPr>
          <p:cNvPr id="657" name="Picture 656"/>
          <p:cNvPicPr/>
          <p:nvPr/>
        </p:nvPicPr>
        <p:blipFill>
          <a:blip r:embed="rId3"/>
          <a:stretch/>
        </p:blipFill>
        <p:spPr>
          <a:xfrm>
            <a:off x="4297680" y="1463040"/>
            <a:ext cx="7588440" cy="4296600"/>
          </a:xfrm>
          <a:prstGeom prst="rect">
            <a:avLst/>
          </a:prstGeom>
          <a:ln>
            <a:noFill/>
          </a:ln>
        </p:spPr>
      </p:pic>
      <p:sp>
        <p:nvSpPr>
          <p:cNvPr id="658" name="CustomShape 5"/>
          <p:cNvSpPr/>
          <p:nvPr/>
        </p:nvSpPr>
        <p:spPr>
          <a:xfrm>
            <a:off x="457200" y="4754880"/>
            <a:ext cx="3565080" cy="1187640"/>
          </a:xfrm>
          <a:prstGeom prst="rightArrow">
            <a:avLst>
              <a:gd name="adj1" fmla="val 16200"/>
              <a:gd name="adj2" fmla="val 41563"/>
            </a:avLst>
          </a:prstGeom>
          <a:solidFill>
            <a:srgbClr val="FF66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DejaVu Sans"/>
              </a:rPr>
              <a:t>NOT XML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60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02549BF0-9B1E-4824-90BF-0CBBCA3A92DB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18</a:t>
            </a:fld>
            <a:endParaRPr/>
          </a:p>
        </p:txBody>
      </p:sp>
      <p:sp>
        <p:nvSpPr>
          <p:cNvPr id="661" name="CustomShape 3"/>
          <p:cNvSpPr/>
          <p:nvPr/>
        </p:nvSpPr>
        <p:spPr>
          <a:xfrm>
            <a:off x="366480" y="457200"/>
            <a:ext cx="36558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Now that we know how to open and identify an XML, lets make sure that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it contains the 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Fab 5</a:t>
            </a: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 (ID, Title, Description, Location, apply URL)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62" name="Picture 661"/>
          <p:cNvPicPr/>
          <p:nvPr/>
        </p:nvPicPr>
        <p:blipFill>
          <a:blip r:embed="rId3"/>
          <a:stretch/>
        </p:blipFill>
        <p:spPr>
          <a:xfrm>
            <a:off x="3931920" y="636480"/>
            <a:ext cx="8137080" cy="5763240"/>
          </a:xfrm>
          <a:prstGeom prst="rect">
            <a:avLst/>
          </a:prstGeom>
          <a:ln>
            <a:noFill/>
          </a:ln>
        </p:spPr>
      </p:pic>
      <p:pic>
        <p:nvPicPr>
          <p:cNvPr id="663" name="Picture 662"/>
          <p:cNvPicPr/>
          <p:nvPr/>
        </p:nvPicPr>
        <p:blipFill>
          <a:blip r:embed="rId4"/>
          <a:stretch/>
        </p:blipFill>
        <p:spPr>
          <a:xfrm>
            <a:off x="9250200" y="4023360"/>
            <a:ext cx="2453040" cy="159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65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F75D678-00AF-49F2-A60D-C9D7ADB40801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19</a:t>
            </a:fld>
            <a:endParaRPr/>
          </a:p>
        </p:txBody>
      </p:sp>
      <p:sp>
        <p:nvSpPr>
          <p:cNvPr id="666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 dirty="0"/>
          </a:p>
          <a:p>
            <a:endParaRPr dirty="0"/>
          </a:p>
          <a:p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GREAT!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We found the perfect candidate for XSL!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Now lets follow the normal procedure: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Please send an e-mail at APS@careerbuilder.com to request the creation of a new XSL request with the following information: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a) The URL address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b) Additional instructions (filters, default values, </a:t>
            </a:r>
            <a:r>
              <a:rPr lang="en-US" sz="2800" strike="noStrike" dirty="0" err="1">
                <a:solidFill>
                  <a:srgbClr val="182642"/>
                </a:solidFill>
                <a:latin typeface="Rockwell"/>
                <a:ea typeface="DejaVu Sans"/>
              </a:rPr>
              <a:t>etc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)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c) The account DID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d) Destination (Talent Network, US, Canada, or other country/site)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4023360" y="2286000"/>
            <a:ext cx="7659720" cy="6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 dirty="0">
                <a:solidFill>
                  <a:srgbClr val="182642"/>
                </a:solidFill>
                <a:latin typeface="Rockwell"/>
                <a:ea typeface="DejaVu Sans"/>
              </a:rPr>
              <a:t>FIRST... Lets understand what </a:t>
            </a:r>
            <a:r>
              <a:rPr lang="en-US" sz="5400" strike="noStrike" dirty="0" smtClean="0">
                <a:solidFill>
                  <a:srgbClr val="182642"/>
                </a:solidFill>
                <a:latin typeface="Rockwell"/>
                <a:ea typeface="DejaVu Sans"/>
              </a:rPr>
              <a:t>XSL is</a:t>
            </a:r>
            <a:endParaRPr dirty="0"/>
          </a:p>
        </p:txBody>
      </p:sp>
      <p:pic>
        <p:nvPicPr>
          <p:cNvPr id="579" name="Picture 578"/>
          <p:cNvPicPr/>
          <p:nvPr/>
        </p:nvPicPr>
        <p:blipFill>
          <a:blip r:embed="rId2"/>
          <a:stretch/>
        </p:blipFill>
        <p:spPr>
          <a:xfrm>
            <a:off x="365760" y="1645920"/>
            <a:ext cx="3655800" cy="356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68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AAC0A6F4-6E4C-42B4-8789-E4DA18CF5763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20</a:t>
            </a:fld>
            <a:endParaRPr/>
          </a:p>
        </p:txBody>
      </p:sp>
      <p:sp>
        <p:nvSpPr>
          <p:cNvPr id="669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do we identify a candidate for XSL?</a:t>
            </a:r>
            <a:endParaRPr dirty="0"/>
          </a:p>
          <a:p>
            <a:endParaRPr dirty="0"/>
          </a:p>
          <a:p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Before finishing this section, please note the following:</a:t>
            </a:r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Some career sites that are not XML sites might be able to generate an</a:t>
            </a:r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XML feed, you can request an special access to those feeds to the client.</a:t>
            </a:r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We encourage the use of XML because as mentioned before, the</a:t>
            </a: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 information processed by XSL is </a:t>
            </a:r>
            <a:r>
              <a:rPr lang="en-US" sz="2800" b="1" strike="noStrike" dirty="0">
                <a:solidFill>
                  <a:srgbClr val="000000"/>
                </a:solidFill>
                <a:latin typeface="Rockwell"/>
                <a:ea typeface="DejaVu Sans"/>
              </a:rPr>
              <a:t>always</a:t>
            </a: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 guaranteed to work since XML data </a:t>
            </a:r>
            <a:r>
              <a:rPr lang="en-US" sz="2800" strike="noStrike" dirty="0" smtClean="0">
                <a:solidFill>
                  <a:srgbClr val="000000"/>
                </a:solidFill>
                <a:latin typeface="Rockwell"/>
                <a:ea typeface="DejaVu Sans"/>
              </a:rPr>
              <a:t>follows </a:t>
            </a: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standard structures that are subject to a computer software rather than human action.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Making the process of posting jobs more reliable, safe and fun! 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CustomShape 1"/>
          <p:cNvSpPr/>
          <p:nvPr/>
        </p:nvSpPr>
        <p:spPr>
          <a:xfrm>
            <a:off x="731520" y="2286000"/>
            <a:ext cx="8025480" cy="6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>
                <a:solidFill>
                  <a:srgbClr val="182642"/>
                </a:solidFill>
                <a:latin typeface="Rockwell"/>
                <a:ea typeface="DejaVu Sans"/>
              </a:rPr>
              <a:t>Let's get more technical.</a:t>
            </a:r>
            <a:endParaRPr/>
          </a:p>
          <a:p>
            <a:pPr>
              <a:lnSpc>
                <a:spcPct val="100000"/>
              </a:lnSpc>
            </a:pPr>
            <a:r>
              <a:rPr lang="en-US" sz="5400" strike="noStrike">
                <a:solidFill>
                  <a:srgbClr val="182642"/>
                </a:solidFill>
                <a:latin typeface="Rockwell"/>
                <a:ea typeface="DejaVu Sans"/>
              </a:rPr>
              <a:t>How is XSL done?</a:t>
            </a:r>
            <a:endParaRPr/>
          </a:p>
        </p:txBody>
      </p:sp>
      <p:pic>
        <p:nvPicPr>
          <p:cNvPr id="671" name="Picture 670"/>
          <p:cNvPicPr/>
          <p:nvPr/>
        </p:nvPicPr>
        <p:blipFill>
          <a:blip r:embed="rId2"/>
          <a:stretch/>
        </p:blipFill>
        <p:spPr>
          <a:xfrm>
            <a:off x="8793720" y="1737360"/>
            <a:ext cx="2909520" cy="356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73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7186B190-304C-454E-BFD9-A167363E0647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22</a:t>
            </a:fld>
            <a:endParaRPr/>
          </a:p>
        </p:txBody>
      </p:sp>
      <p:sp>
        <p:nvSpPr>
          <p:cNvPr id="674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is XSL done?</a:t>
            </a:r>
            <a:endParaRPr dirty="0"/>
          </a:p>
          <a:p>
            <a:endParaRPr dirty="0"/>
          </a:p>
          <a:p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At APS, we use the following tools to develop XSL:</a:t>
            </a:r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Notepad++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FAT Tool (Cloud Atlas)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Other useful tools: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XSL and XML syntax checkers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http://www.utilities-online.info/xsltransformation/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675" name="Picture 674"/>
          <p:cNvPicPr/>
          <p:nvPr/>
        </p:nvPicPr>
        <p:blipFill>
          <a:blip r:embed="rId3"/>
          <a:stretch/>
        </p:blipFill>
        <p:spPr>
          <a:xfrm>
            <a:off x="8938440" y="3383280"/>
            <a:ext cx="2856600" cy="285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77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77E828A-94A4-4B6A-9E57-B5694321587F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23</a:t>
            </a:fld>
            <a:endParaRPr/>
          </a:p>
        </p:txBody>
      </p:sp>
      <p:sp>
        <p:nvSpPr>
          <p:cNvPr id="678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is XSL done?</a:t>
            </a:r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Notepad++ is a very efficient code editor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since it supports many encoding and language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patterns for XML and XSL.</a:t>
            </a:r>
            <a:endParaRPr/>
          </a:p>
          <a:p>
            <a:endParaRPr/>
          </a:p>
          <a:p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FAT tool is the tool provided by Career Builder to: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1) Retrieve XML files from external sources such as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web addresses or FTP files.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2) Use an XSL code to parse and transform the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Information of the retrieved XML file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3) Lastly, publish the transformed jobs by sending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them DPI.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79" name="Picture 678"/>
          <p:cNvPicPr/>
          <p:nvPr/>
        </p:nvPicPr>
        <p:blipFill>
          <a:blip r:embed="rId3"/>
          <a:stretch/>
        </p:blipFill>
        <p:spPr>
          <a:xfrm>
            <a:off x="9235440" y="1188720"/>
            <a:ext cx="1828080" cy="1828080"/>
          </a:xfrm>
          <a:prstGeom prst="rect">
            <a:avLst/>
          </a:prstGeom>
          <a:ln>
            <a:noFill/>
          </a:ln>
        </p:spPr>
      </p:pic>
      <p:pic>
        <p:nvPicPr>
          <p:cNvPr id="680" name="Picture 679"/>
          <p:cNvPicPr/>
          <p:nvPr/>
        </p:nvPicPr>
        <p:blipFill>
          <a:blip r:embed="rId4"/>
          <a:stretch/>
        </p:blipFill>
        <p:spPr>
          <a:xfrm>
            <a:off x="9326880" y="4297680"/>
            <a:ext cx="2050560" cy="91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82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784997E-B1D2-43F5-AA2B-11478A03C39A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24</a:t>
            </a:fld>
            <a:endParaRPr/>
          </a:p>
        </p:txBody>
      </p:sp>
      <p:sp>
        <p:nvSpPr>
          <p:cNvPr id="683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is XSL done?</a:t>
            </a:r>
            <a:endParaRPr/>
          </a:p>
          <a:p>
            <a:endParaRPr/>
          </a:p>
          <a:p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Getting Started</a:t>
            </a:r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We require the elements below: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1) A CB account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2) A bulkposter and its vendor ID (All linked to the CB account)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3) A map request 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4) A valid XML file address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5) A functional XSL code</a:t>
            </a:r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84" name="Picture 683"/>
          <p:cNvPicPr/>
          <p:nvPr/>
        </p:nvPicPr>
        <p:blipFill>
          <a:blip r:embed="rId3"/>
          <a:stretch/>
        </p:blipFill>
        <p:spPr>
          <a:xfrm>
            <a:off x="8778240" y="3865680"/>
            <a:ext cx="3199680" cy="24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86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6EC9243-17F7-44CF-B4E0-60971F1CE331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25</a:t>
            </a:fld>
            <a:endParaRPr/>
          </a:p>
        </p:txBody>
      </p:sp>
      <p:sp>
        <p:nvSpPr>
          <p:cNvPr id="687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is XSL done?</a:t>
            </a:r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Assuming we also already have the 4 first elements too. Let's start!</a:t>
            </a:r>
            <a:endParaRPr dirty="0"/>
          </a:p>
          <a:p>
            <a:endParaRPr lang="es-NI" dirty="0" smtClean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We access FAT Tool by using the URL address above and type the map request DID on the yellow highlight.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lang="es-NI" dirty="0" smtClean="0"/>
          </a:p>
          <a:p>
            <a:endParaRPr lang="es-NI" dirty="0"/>
          </a:p>
          <a:p>
            <a:endParaRPr lang="es-NI" dirty="0" smtClean="0"/>
          </a:p>
          <a:p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Copy and paste the web address containing the XML at the </a:t>
            </a: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File Location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field and click </a:t>
            </a: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Save </a:t>
            </a:r>
            <a:r>
              <a:rPr lang="en-US" sz="2800" b="1" strike="noStrike" dirty="0" err="1">
                <a:solidFill>
                  <a:srgbClr val="182642"/>
                </a:solidFill>
                <a:latin typeface="Rockwell"/>
                <a:ea typeface="DejaVu Sans"/>
              </a:rPr>
              <a:t>Config</a:t>
            </a: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to save the configurations.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688" name="Picture 687"/>
          <p:cNvPicPr/>
          <p:nvPr/>
        </p:nvPicPr>
        <p:blipFill>
          <a:blip r:embed="rId3"/>
          <a:stretch/>
        </p:blipFill>
        <p:spPr>
          <a:xfrm>
            <a:off x="413640" y="1828800"/>
            <a:ext cx="6352200" cy="332280"/>
          </a:xfrm>
          <a:prstGeom prst="rect">
            <a:avLst/>
          </a:prstGeom>
          <a:ln>
            <a:noFill/>
          </a:ln>
        </p:spPr>
      </p:pic>
      <p:pic>
        <p:nvPicPr>
          <p:cNvPr id="689" name="Picture 688"/>
          <p:cNvPicPr/>
          <p:nvPr/>
        </p:nvPicPr>
        <p:blipFill>
          <a:blip r:embed="rId4"/>
          <a:stretch/>
        </p:blipFill>
        <p:spPr>
          <a:xfrm>
            <a:off x="423093" y="3140968"/>
            <a:ext cx="7771680" cy="201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91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160595A-3AF2-41A2-AD26-EF13699471F7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26</a:t>
            </a:fld>
            <a:endParaRPr/>
          </a:p>
        </p:txBody>
      </p:sp>
      <p:sp>
        <p:nvSpPr>
          <p:cNvPr id="692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is XSL done?</a:t>
            </a:r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Now click 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Acquire File</a:t>
            </a: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, this will allow us to download the XML file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Perfect!, we can proceed transforming the information, please click  the next button at the top of the site: 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93" name="Picture 692"/>
          <p:cNvPicPr/>
          <p:nvPr/>
        </p:nvPicPr>
        <p:blipFill>
          <a:blip r:embed="rId3"/>
          <a:stretch/>
        </p:blipFill>
        <p:spPr>
          <a:xfrm>
            <a:off x="457200" y="1828800"/>
            <a:ext cx="5394600" cy="2742840"/>
          </a:xfrm>
          <a:prstGeom prst="rect">
            <a:avLst/>
          </a:prstGeom>
          <a:ln>
            <a:noFill/>
          </a:ln>
        </p:spPr>
      </p:pic>
      <p:pic>
        <p:nvPicPr>
          <p:cNvPr id="694" name="Picture 693"/>
          <p:cNvPicPr/>
          <p:nvPr/>
        </p:nvPicPr>
        <p:blipFill>
          <a:blip r:embed="rId4"/>
          <a:stretch/>
        </p:blipFill>
        <p:spPr>
          <a:xfrm>
            <a:off x="6035040" y="1828800"/>
            <a:ext cx="5577480" cy="2834280"/>
          </a:xfrm>
          <a:prstGeom prst="rect">
            <a:avLst/>
          </a:prstGeom>
          <a:ln>
            <a:noFill/>
          </a:ln>
        </p:spPr>
      </p:pic>
      <p:pic>
        <p:nvPicPr>
          <p:cNvPr id="695" name="Picture 694"/>
          <p:cNvPicPr/>
          <p:nvPr/>
        </p:nvPicPr>
        <p:blipFill>
          <a:blip r:embed="rId5"/>
          <a:stretch/>
        </p:blipFill>
        <p:spPr>
          <a:xfrm>
            <a:off x="6858000" y="5303520"/>
            <a:ext cx="4466520" cy="73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97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60501DA1-E100-4E6B-8EA7-6A9F735C0CA7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27</a:t>
            </a:fld>
            <a:endParaRPr/>
          </a:p>
        </p:txBody>
      </p:sp>
      <p:sp>
        <p:nvSpPr>
          <p:cNvPr id="698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is XSL done?</a:t>
            </a:r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Now click 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Acquire File</a:t>
            </a: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, this will allow us to download the XML file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Perfect!, we can proceed transforming the information, please click  the next button at the top of the site: 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99" name="Picture 698"/>
          <p:cNvPicPr/>
          <p:nvPr/>
        </p:nvPicPr>
        <p:blipFill>
          <a:blip r:embed="rId3"/>
          <a:stretch/>
        </p:blipFill>
        <p:spPr>
          <a:xfrm>
            <a:off x="457200" y="1828800"/>
            <a:ext cx="5394600" cy="2742840"/>
          </a:xfrm>
          <a:prstGeom prst="rect">
            <a:avLst/>
          </a:prstGeom>
          <a:ln>
            <a:noFill/>
          </a:ln>
        </p:spPr>
      </p:pic>
      <p:pic>
        <p:nvPicPr>
          <p:cNvPr id="700" name="Picture 699"/>
          <p:cNvPicPr/>
          <p:nvPr/>
        </p:nvPicPr>
        <p:blipFill>
          <a:blip r:embed="rId4"/>
          <a:stretch/>
        </p:blipFill>
        <p:spPr>
          <a:xfrm>
            <a:off x="6035040" y="1828800"/>
            <a:ext cx="5577480" cy="2834280"/>
          </a:xfrm>
          <a:prstGeom prst="rect">
            <a:avLst/>
          </a:prstGeom>
          <a:ln>
            <a:noFill/>
          </a:ln>
        </p:spPr>
      </p:pic>
      <p:pic>
        <p:nvPicPr>
          <p:cNvPr id="701" name="Picture 700"/>
          <p:cNvPicPr/>
          <p:nvPr/>
        </p:nvPicPr>
        <p:blipFill>
          <a:blip r:embed="rId5"/>
          <a:stretch/>
        </p:blipFill>
        <p:spPr>
          <a:xfrm>
            <a:off x="6858000" y="5303520"/>
            <a:ext cx="4466520" cy="73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703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0312946-D8EF-4666-B97E-CE2D508B18B9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28</a:t>
            </a:fld>
            <a:endParaRPr/>
          </a:p>
        </p:txBody>
      </p:sp>
      <p:pic>
        <p:nvPicPr>
          <p:cNvPr id="704" name="Picture 703"/>
          <p:cNvPicPr/>
          <p:nvPr/>
        </p:nvPicPr>
        <p:blipFill>
          <a:blip r:embed="rId3"/>
          <a:stretch/>
        </p:blipFill>
        <p:spPr>
          <a:xfrm>
            <a:off x="5120640" y="274320"/>
            <a:ext cx="6674760" cy="2651400"/>
          </a:xfrm>
          <a:prstGeom prst="rect">
            <a:avLst/>
          </a:prstGeom>
          <a:ln>
            <a:noFill/>
          </a:ln>
        </p:spPr>
      </p:pic>
      <p:sp>
        <p:nvSpPr>
          <p:cNvPr id="705" name="CustomShape 3"/>
          <p:cNvSpPr/>
          <p:nvPr/>
        </p:nvSpPr>
        <p:spPr>
          <a:xfrm>
            <a:off x="365760" y="457200"/>
            <a:ext cx="603324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How is XSL done?</a:t>
            </a:r>
            <a:endParaRPr/>
          </a:p>
          <a:p>
            <a:endParaRPr/>
          </a:p>
          <a:p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Transformation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We copy and paste the XSL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Code the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 XSL Config </a:t>
            </a: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field,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then click 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Save Config</a:t>
            </a: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 to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save the file.</a:t>
            </a:r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Now click 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Transform </a:t>
            </a: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to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transform the XML data to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a format recognizable by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CareerBuilder with the help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of the XSL file we just saved.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706" name="Picture 705"/>
          <p:cNvPicPr/>
          <p:nvPr/>
        </p:nvPicPr>
        <p:blipFill>
          <a:blip r:embed="rId4"/>
          <a:stretch/>
        </p:blipFill>
        <p:spPr>
          <a:xfrm>
            <a:off x="5394960" y="3108960"/>
            <a:ext cx="6266880" cy="3108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708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C0697BD-C370-485B-8B4F-3DC88FFA4CAF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29</a:t>
            </a:fld>
            <a:endParaRPr/>
          </a:p>
        </p:txBody>
      </p:sp>
      <p:sp>
        <p:nvSpPr>
          <p:cNvPr id="709" name="CustomShape 3"/>
          <p:cNvSpPr/>
          <p:nvPr/>
        </p:nvSpPr>
        <p:spPr>
          <a:xfrm>
            <a:off x="365760" y="457200"/>
            <a:ext cx="1170396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is XSL done?</a:t>
            </a:r>
            <a:endParaRPr dirty="0"/>
          </a:p>
          <a:p>
            <a:endParaRPr dirty="0"/>
          </a:p>
          <a:p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Publishing</a:t>
            </a:r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We go to the publish</a:t>
            </a:r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site and if everything</a:t>
            </a:r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was good in the last</a:t>
            </a:r>
            <a:endParaRPr dirty="0"/>
          </a:p>
          <a:p>
            <a:r>
              <a:rPr lang="en-US" sz="2800" strike="noStrike" dirty="0" smtClean="0">
                <a:solidFill>
                  <a:srgbClr val="182642"/>
                </a:solidFill>
                <a:latin typeface="Rockwell"/>
                <a:ea typeface="DejaVu Sans"/>
              </a:rPr>
              <a:t>Step, </a:t>
            </a:r>
            <a:r>
              <a:rPr lang="en-US" sz="2800" dirty="0">
                <a:solidFill>
                  <a:srgbClr val="182642"/>
                </a:solidFill>
                <a:latin typeface="Rockwell"/>
                <a:ea typeface="DejaVu Sans"/>
              </a:rPr>
              <a:t>w</a:t>
            </a:r>
            <a:r>
              <a:rPr lang="en-US" sz="2800" strike="noStrike" dirty="0" smtClean="0">
                <a:solidFill>
                  <a:srgbClr val="182642"/>
                </a:solidFill>
                <a:latin typeface="Rockwell"/>
                <a:ea typeface="DejaVu Sans"/>
              </a:rPr>
              <a:t>e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can post the </a:t>
            </a:r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jobs by clicking </a:t>
            </a:r>
            <a:endParaRPr dirty="0"/>
          </a:p>
          <a:p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Publish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.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710" name="Picture 709"/>
          <p:cNvPicPr/>
          <p:nvPr/>
        </p:nvPicPr>
        <p:blipFill>
          <a:blip r:embed="rId3"/>
          <a:stretch/>
        </p:blipFill>
        <p:spPr>
          <a:xfrm>
            <a:off x="4206240" y="620688"/>
            <a:ext cx="7544880" cy="3331080"/>
          </a:xfrm>
          <a:prstGeom prst="rect">
            <a:avLst/>
          </a:prstGeom>
          <a:ln>
            <a:noFill/>
          </a:ln>
        </p:spPr>
      </p:pic>
      <p:pic>
        <p:nvPicPr>
          <p:cNvPr id="711" name="Picture 710"/>
          <p:cNvPicPr/>
          <p:nvPr/>
        </p:nvPicPr>
        <p:blipFill>
          <a:blip r:embed="rId4"/>
          <a:stretch/>
        </p:blipFill>
        <p:spPr>
          <a:xfrm>
            <a:off x="6058620" y="4221088"/>
            <a:ext cx="3840120" cy="168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581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C990A96-FF29-49CA-93E9-57096395890B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3</a:t>
            </a:fld>
            <a:endParaRPr/>
          </a:p>
        </p:txBody>
      </p:sp>
      <p:sp>
        <p:nvSpPr>
          <p:cNvPr id="582" name="CustomShape 3"/>
          <p:cNvSpPr/>
          <p:nvPr/>
        </p:nvSpPr>
        <p:spPr>
          <a:xfrm>
            <a:off x="365760" y="457200"/>
            <a:ext cx="7823520" cy="76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FIRST... Lets understand what's XSL</a:t>
            </a:r>
            <a:endParaRPr/>
          </a:p>
          <a:p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XSL stands for EXtensible Stylesheet Language. It is used to parse and transform XML data to documents that can be later understood by other platforms.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But how is it used by CAREERBUILDER?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Simple! We transform the information given by the clients to the format used by DPI, which is the platform where the jobs are posted.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83" name="Picture 582"/>
          <p:cNvPicPr/>
          <p:nvPr/>
        </p:nvPicPr>
        <p:blipFill>
          <a:blip r:embed="rId3"/>
          <a:stretch/>
        </p:blipFill>
        <p:spPr>
          <a:xfrm>
            <a:off x="8229960" y="2103120"/>
            <a:ext cx="3289680" cy="237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713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9A36CC79-910F-4C47-8303-3B3B97BAE6FE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30</a:t>
            </a:fld>
            <a:endParaRPr/>
          </a:p>
        </p:txBody>
      </p:sp>
      <p:sp>
        <p:nvSpPr>
          <p:cNvPr id="714" name="CustomShape 3"/>
          <p:cNvSpPr/>
          <p:nvPr/>
        </p:nvSpPr>
        <p:spPr>
          <a:xfrm>
            <a:off x="365760" y="457200"/>
            <a:ext cx="1170396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How is XSL done?</a:t>
            </a:r>
            <a:endParaRPr dirty="0"/>
          </a:p>
          <a:p>
            <a:endParaRPr dirty="0"/>
          </a:p>
          <a:p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Helix</a:t>
            </a:r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Once the jobs are posted, you can see the results at Helix like on the                                                                                                         picture below: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lang="en-US" sz="2800" b="1" strike="noStrike" dirty="0" smtClean="0">
                <a:solidFill>
                  <a:srgbClr val="182642"/>
                </a:solidFill>
                <a:latin typeface="Rockwell"/>
                <a:ea typeface="DejaVu Sans"/>
              </a:rPr>
              <a:t>CONGRATULATIONS</a:t>
            </a: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!</a:t>
            </a:r>
            <a:endParaRPr dirty="0"/>
          </a:p>
          <a:p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WE DID XSL!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715" name="Picture 714"/>
          <p:cNvPicPr/>
          <p:nvPr/>
        </p:nvPicPr>
        <p:blipFill>
          <a:blip r:embed="rId3"/>
          <a:stretch/>
        </p:blipFill>
        <p:spPr>
          <a:xfrm>
            <a:off x="4663440" y="2743200"/>
            <a:ext cx="7223400" cy="3748680"/>
          </a:xfrm>
          <a:prstGeom prst="rect">
            <a:avLst/>
          </a:prstGeom>
          <a:ln>
            <a:noFill/>
          </a:ln>
        </p:spPr>
      </p:pic>
      <p:pic>
        <p:nvPicPr>
          <p:cNvPr id="716" name="Picture 715"/>
          <p:cNvPicPr/>
          <p:nvPr/>
        </p:nvPicPr>
        <p:blipFill>
          <a:blip r:embed="rId4"/>
          <a:stretch/>
        </p:blipFill>
        <p:spPr>
          <a:xfrm>
            <a:off x="1518840" y="4293096"/>
            <a:ext cx="1948680" cy="196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731520" y="2286000"/>
            <a:ext cx="8025480" cy="6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5400" strike="noStrike">
                <a:solidFill>
                  <a:srgbClr val="182642"/>
                </a:solidFill>
                <a:latin typeface="Rockwell"/>
                <a:ea typeface="DejaVu Sans"/>
              </a:rPr>
              <a:t>The XSL Code</a:t>
            </a:r>
            <a:endParaRPr/>
          </a:p>
        </p:txBody>
      </p:sp>
      <p:pic>
        <p:nvPicPr>
          <p:cNvPr id="718" name="Picture 717"/>
          <p:cNvPicPr/>
          <p:nvPr/>
        </p:nvPicPr>
        <p:blipFill>
          <a:blip r:embed="rId2"/>
          <a:stretch/>
        </p:blipFill>
        <p:spPr>
          <a:xfrm>
            <a:off x="6675120" y="2194560"/>
            <a:ext cx="4023000" cy="255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720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86D154A-43A7-4691-9EB5-7684212B7037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32</a:t>
            </a:fld>
            <a:endParaRPr/>
          </a:p>
        </p:txBody>
      </p:sp>
      <p:sp>
        <p:nvSpPr>
          <p:cNvPr id="721" name="CustomShape 3"/>
          <p:cNvSpPr/>
          <p:nvPr/>
        </p:nvSpPr>
        <p:spPr>
          <a:xfrm>
            <a:off x="36648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The XSL Code</a:t>
            </a:r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XSL itself is kind of a programming language only focused on data transformation. </a:t>
            </a:r>
            <a:r>
              <a:rPr lang="en-US" sz="2800" strike="noStrike" dirty="0" smtClean="0">
                <a:solidFill>
                  <a:srgbClr val="182642"/>
                </a:solidFill>
                <a:latin typeface="Rockwell"/>
                <a:ea typeface="DejaVu Sans"/>
              </a:rPr>
              <a:t> An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XSL code is built to parse information from the XML data containing the jobs and transform it to a format recognizable by DPI at CareerBuilder.</a:t>
            </a:r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This is how the XSL code looks like: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722" name="Picture 721"/>
          <p:cNvPicPr/>
          <p:nvPr/>
        </p:nvPicPr>
        <p:blipFill>
          <a:blip r:embed="rId3"/>
          <a:stretch/>
        </p:blipFill>
        <p:spPr>
          <a:xfrm>
            <a:off x="2989440" y="3974040"/>
            <a:ext cx="6428520" cy="215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724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E706284-BFAF-4F44-8185-CB08AE700B1E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33</a:t>
            </a:fld>
            <a:endParaRPr/>
          </a:p>
        </p:txBody>
      </p:sp>
      <p:pic>
        <p:nvPicPr>
          <p:cNvPr id="725" name="Picture 724"/>
          <p:cNvPicPr/>
          <p:nvPr/>
        </p:nvPicPr>
        <p:blipFill>
          <a:blip r:embed="rId3"/>
          <a:stretch/>
        </p:blipFill>
        <p:spPr>
          <a:xfrm>
            <a:off x="5203080" y="365760"/>
            <a:ext cx="6409440" cy="5771520"/>
          </a:xfrm>
          <a:prstGeom prst="rect">
            <a:avLst/>
          </a:prstGeom>
          <a:ln>
            <a:noFill/>
          </a:ln>
        </p:spPr>
      </p:pic>
      <p:sp>
        <p:nvSpPr>
          <p:cNvPr id="726" name="CustomShape 3"/>
          <p:cNvSpPr/>
          <p:nvPr/>
        </p:nvSpPr>
        <p:spPr>
          <a:xfrm>
            <a:off x="365760" y="457200"/>
            <a:ext cx="457164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The XSL Code</a:t>
            </a:r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Like in XML, each tag contains an important value.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This part of the XSL would generate an output as followed: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&lt;Batch&gt;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&lt;Header&gt;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name='CBVendorID' value='ERSFFDAFDAFGDEASF'/&gt;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name='CBReplyTo' value='test@careerbuilder.ocm'/&gt;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&lt;/Header&gt;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….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728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13396720-EF1D-4FE6-B300-BE2F0BD02568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34</a:t>
            </a:fld>
            <a:endParaRPr/>
          </a:p>
        </p:txBody>
      </p:sp>
      <p:pic>
        <p:nvPicPr>
          <p:cNvPr id="729" name="Picture 728"/>
          <p:cNvPicPr/>
          <p:nvPr/>
        </p:nvPicPr>
        <p:blipFill>
          <a:blip r:embed="rId3"/>
          <a:stretch/>
        </p:blipFill>
        <p:spPr>
          <a:xfrm>
            <a:off x="5029200" y="592920"/>
            <a:ext cx="6409440" cy="5761800"/>
          </a:xfrm>
          <a:prstGeom prst="rect">
            <a:avLst/>
          </a:prstGeom>
          <a:ln>
            <a:noFill/>
          </a:ln>
        </p:spPr>
      </p:pic>
      <p:sp>
        <p:nvSpPr>
          <p:cNvPr id="730" name="CustomShape 3"/>
          <p:cNvSpPr/>
          <p:nvPr/>
        </p:nvSpPr>
        <p:spPr>
          <a:xfrm>
            <a:off x="366120" y="457200"/>
            <a:ext cx="457164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The XSL Code</a:t>
            </a:r>
            <a:endParaRPr/>
          </a:p>
          <a:p>
            <a:endParaRPr/>
          </a:p>
          <a:p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...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name="CBApplyURL" value="http://jobsite.com"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name="CBDisplayJobID" value="123"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name="CBJobTitle" value="TX"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name="CBCity" value="San Antonio"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name="CBState" value="CA"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name="CBCountry" value="US"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….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732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81253A60-2C30-4286-86D0-FADDCB38494C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35</a:t>
            </a:fld>
            <a:endParaRPr/>
          </a:p>
        </p:txBody>
      </p:sp>
      <p:pic>
        <p:nvPicPr>
          <p:cNvPr id="733" name="Picture 732"/>
          <p:cNvPicPr/>
          <p:nvPr/>
        </p:nvPicPr>
        <p:blipFill>
          <a:blip r:embed="rId3"/>
          <a:stretch/>
        </p:blipFill>
        <p:spPr>
          <a:xfrm>
            <a:off x="5405040" y="27360"/>
            <a:ext cx="6390720" cy="5733360"/>
          </a:xfrm>
          <a:prstGeom prst="rect">
            <a:avLst/>
          </a:prstGeom>
          <a:ln>
            <a:noFill/>
          </a:ln>
        </p:spPr>
      </p:pic>
      <p:sp>
        <p:nvSpPr>
          <p:cNvPr id="734" name="CustomShape 3"/>
          <p:cNvSpPr/>
          <p:nvPr/>
        </p:nvSpPr>
        <p:spPr>
          <a:xfrm>
            <a:off x="366120" y="457200"/>
            <a:ext cx="4571640" cy="557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The XSL Code</a:t>
            </a:r>
            <a:endParaRPr/>
          </a:p>
          <a:p>
            <a:endParaRPr/>
          </a:p>
          <a:p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...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name="CBPostalCode" value="This job is about building stuff"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name="CBDescription" value="123"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name="CBRequirements" value="You need tools"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name="CBCity" value="San Antonio"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name="CBState" value="CA"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&lt;Field name="CBCountry" value="US" /&gt;</a:t>
            </a:r>
            <a:endParaRPr/>
          </a:p>
          <a:p>
            <a:r>
              <a:rPr lang="en-US" strike="noStrike">
                <a:solidFill>
                  <a:srgbClr val="182642"/>
                </a:solidFill>
                <a:latin typeface="Rockwell"/>
                <a:ea typeface="DejaVu Sans"/>
              </a:rPr>
              <a:t>&lt;/Batch&gt;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366120" y="457200"/>
            <a:ext cx="11063880" cy="548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The XSL Code</a:t>
            </a:r>
            <a:endParaRPr dirty="0"/>
          </a:p>
          <a:p>
            <a:endParaRPr dirty="0"/>
          </a:p>
          <a:p>
            <a:endParaRPr dirty="0"/>
          </a:p>
          <a:p>
            <a:r>
              <a:rPr lang="en-US" sz="20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This is the final result: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lang="en-US" sz="2000" b="1" strike="noStrike" dirty="0" smtClean="0">
              <a:solidFill>
                <a:srgbClr val="182642"/>
              </a:solidFill>
              <a:latin typeface="Rockwell"/>
              <a:ea typeface="DejaVu Sans"/>
            </a:endParaRP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737" name="Picture 736"/>
          <p:cNvPicPr/>
          <p:nvPr/>
        </p:nvPicPr>
        <p:blipFill>
          <a:blip r:embed="rId2"/>
          <a:stretch/>
        </p:blipFill>
        <p:spPr>
          <a:xfrm>
            <a:off x="3410280" y="1867320"/>
            <a:ext cx="8476920" cy="261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666720" y="1709640"/>
            <a:ext cx="10513440" cy="28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FFFFFF"/>
                </a:solidFill>
                <a:latin typeface="Rockwell"/>
                <a:ea typeface="DejaVu Sans"/>
              </a:rPr>
              <a:t>QUESTIONS?</a:t>
            </a:r>
            <a:endParaRPr/>
          </a:p>
        </p:txBody>
      </p:sp>
      <p:sp>
        <p:nvSpPr>
          <p:cNvPr id="739" name="CustomShape 2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000" strike="noStrike">
                <a:solidFill>
                  <a:srgbClr val="FFFFF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585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5300547A-AE23-43CC-BDDC-E8BADF89AF20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4</a:t>
            </a:fld>
            <a:endParaRPr/>
          </a:p>
        </p:txBody>
      </p:sp>
      <p:sp>
        <p:nvSpPr>
          <p:cNvPr id="586" name="CustomShape 3"/>
          <p:cNvSpPr/>
          <p:nvPr/>
        </p:nvSpPr>
        <p:spPr>
          <a:xfrm>
            <a:off x="365760" y="457200"/>
            <a:ext cx="7823520" cy="76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FIRST... Lets understand what's XSL</a:t>
            </a:r>
            <a:endParaRPr dirty="0"/>
          </a:p>
          <a:p>
            <a:r>
              <a:rPr lang="en-US" sz="2800" b="1" strike="noStrike" dirty="0">
                <a:solidFill>
                  <a:srgbClr val="00CC00"/>
                </a:solidFill>
                <a:latin typeface="Rockwell"/>
                <a:ea typeface="DejaVu Sans"/>
              </a:rPr>
              <a:t>ADVANTAGES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The information processed by XSL is </a:t>
            </a:r>
            <a:r>
              <a:rPr lang="en-US" sz="2800" b="1" strike="noStrike" dirty="0">
                <a:solidFill>
                  <a:srgbClr val="000000"/>
                </a:solidFill>
                <a:latin typeface="Rockwell"/>
                <a:ea typeface="DejaVu Sans"/>
              </a:rPr>
              <a:t>always</a:t>
            </a: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 guaranteed to work since XML data follow standard structures that are subject to a computer software rather than human action.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It is as flexible as mapping from APS.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00CC00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587" name="CustomShape 4"/>
          <p:cNvSpPr/>
          <p:nvPr/>
        </p:nvSpPr>
        <p:spPr>
          <a:xfrm>
            <a:off x="274320" y="3566160"/>
            <a:ext cx="1179468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FF0000"/>
                </a:solidFill>
                <a:latin typeface="Rockwell"/>
                <a:ea typeface="DejaVu Sans"/>
              </a:rPr>
              <a:t>DISADVANTAGE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At first, you might find difficult to understand XML data since it </a:t>
            </a:r>
            <a:r>
              <a:rPr lang="en-US" sz="2800" strike="noStrike" dirty="0" smtClean="0">
                <a:solidFill>
                  <a:srgbClr val="000000"/>
                </a:solidFill>
                <a:latin typeface="Rockwell"/>
                <a:ea typeface="DejaVu Sans"/>
              </a:rPr>
              <a:t>is required to have a technical background and </a:t>
            </a: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is meant to be handled by programmers or related specialists. However, after finishing this </a:t>
            </a:r>
            <a:r>
              <a:rPr lang="en-US" sz="2800" strike="noStrike" dirty="0" smtClean="0">
                <a:solidFill>
                  <a:srgbClr val="000000"/>
                </a:solidFill>
                <a:latin typeface="Rockwell"/>
                <a:ea typeface="DejaVu Sans"/>
              </a:rPr>
              <a:t>presentation, </a:t>
            </a: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you shouldn't have issues </a:t>
            </a:r>
            <a:r>
              <a:rPr lang="en-US" sz="2800" strike="noStrike" dirty="0" smtClean="0">
                <a:solidFill>
                  <a:srgbClr val="000000"/>
                </a:solidFill>
                <a:latin typeface="Rockwell"/>
                <a:ea typeface="DejaVu Sans"/>
              </a:rPr>
              <a:t>understanding the basics.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b="1" strike="noStrike" dirty="0">
                <a:solidFill>
                  <a:srgbClr val="00CC00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88" name="Picture 587"/>
          <p:cNvPicPr/>
          <p:nvPr/>
        </p:nvPicPr>
        <p:blipFill>
          <a:blip r:embed="rId3"/>
          <a:stretch/>
        </p:blipFill>
        <p:spPr>
          <a:xfrm>
            <a:off x="8321040" y="274320"/>
            <a:ext cx="3269160" cy="393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4023360" y="2286000"/>
            <a:ext cx="7659720" cy="6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>
                <a:solidFill>
                  <a:srgbClr val="182642"/>
                </a:solidFill>
                <a:latin typeface="Rockwell"/>
                <a:ea typeface="DejaVu Sans"/>
              </a:rPr>
              <a:t>Now, what's XML?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182642"/>
                </a:solidFill>
                <a:latin typeface="Rockwell"/>
                <a:ea typeface="DejaVu Sans"/>
              </a:rPr>
              <a:t>(If you already familiar with it, feel free to skip this section)</a:t>
            </a:r>
            <a:endParaRPr/>
          </a:p>
        </p:txBody>
      </p:sp>
      <p:pic>
        <p:nvPicPr>
          <p:cNvPr id="590" name="Picture 589"/>
          <p:cNvPicPr/>
          <p:nvPr/>
        </p:nvPicPr>
        <p:blipFill>
          <a:blip r:embed="rId2"/>
          <a:stretch/>
        </p:blipFill>
        <p:spPr>
          <a:xfrm>
            <a:off x="365760" y="1554480"/>
            <a:ext cx="3656520" cy="384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592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F8CBA7CC-F0DB-4B0A-AC64-FD740FE4D657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6</a:t>
            </a:fld>
            <a:endParaRPr/>
          </a:p>
        </p:txBody>
      </p:sp>
      <p:sp>
        <p:nvSpPr>
          <p:cNvPr id="593" name="CustomShape 3"/>
          <p:cNvSpPr/>
          <p:nvPr/>
        </p:nvSpPr>
        <p:spPr>
          <a:xfrm>
            <a:off x="365760" y="457200"/>
            <a:ext cx="1142820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Now, what's XML?</a:t>
            </a:r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XML stands for </a:t>
            </a:r>
            <a:r>
              <a:rPr lang="en-US" sz="2800" strike="noStrike" dirty="0" err="1">
                <a:solidFill>
                  <a:srgbClr val="182642"/>
                </a:solidFill>
                <a:latin typeface="Rockwell"/>
                <a:ea typeface="DejaVu Sans"/>
              </a:rPr>
              <a:t>eXtensible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Markup Language, which is a software- and hardware-independent tool for storing and transporting data.</a:t>
            </a:r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The basic building block of an XML document is an element, defined by tags. An element has a beginning and an ending tag.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Most of them look like this: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As you can see, there are many tags like </a:t>
            </a:r>
            <a:r>
              <a:rPr lang="en-US" sz="2800" strike="noStrike" dirty="0">
                <a:solidFill>
                  <a:srgbClr val="990099"/>
                </a:solidFill>
                <a:latin typeface="Rockwell"/>
                <a:ea typeface="DejaVu Sans"/>
              </a:rPr>
              <a:t>&lt;</a:t>
            </a:r>
            <a:r>
              <a:rPr lang="en-US" sz="2800" strike="noStrike" dirty="0" err="1">
                <a:solidFill>
                  <a:srgbClr val="990099"/>
                </a:solidFill>
                <a:latin typeface="Rockwell"/>
                <a:ea typeface="DejaVu Sans"/>
              </a:rPr>
              <a:t>JobID</a:t>
            </a:r>
            <a:r>
              <a:rPr lang="en-US" sz="2800" strike="noStrike" dirty="0">
                <a:solidFill>
                  <a:srgbClr val="990099"/>
                </a:solidFill>
                <a:latin typeface="Rockwell"/>
                <a:ea typeface="DejaVu Sans"/>
              </a:rPr>
              <a:t>&gt; </a:t>
            </a:r>
            <a:r>
              <a:rPr lang="en-US" sz="2800" strike="noStrike" dirty="0">
                <a:solidFill>
                  <a:srgbClr val="000000"/>
                </a:solidFill>
                <a:latin typeface="Rockwell"/>
                <a:ea typeface="DejaVu Sans"/>
              </a:rPr>
              <a:t>within the document, each one contains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a unique piece of information about the job that can be </a:t>
            </a:r>
            <a:r>
              <a:rPr lang="en-US" sz="2800" strike="noStrike" dirty="0" smtClean="0">
                <a:solidFill>
                  <a:srgbClr val="182642"/>
                </a:solidFill>
                <a:latin typeface="Rockwell"/>
                <a:ea typeface="DejaVu Sans"/>
              </a:rPr>
              <a:t>the position 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ID, Title, Category and many others!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94" name="Picture 593"/>
          <p:cNvPicPr/>
          <p:nvPr/>
        </p:nvPicPr>
        <p:blipFill>
          <a:blip r:embed="rId3"/>
          <a:stretch/>
        </p:blipFill>
        <p:spPr>
          <a:xfrm>
            <a:off x="4982768" y="2996952"/>
            <a:ext cx="6009776" cy="115212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596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D4308D04-F5FF-447C-A195-53D17C575188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7</a:t>
            </a:fld>
            <a:endParaRPr/>
          </a:p>
        </p:txBody>
      </p:sp>
      <p:sp>
        <p:nvSpPr>
          <p:cNvPr id="597" name="CustomShape 3"/>
          <p:cNvSpPr/>
          <p:nvPr/>
        </p:nvSpPr>
        <p:spPr>
          <a:xfrm>
            <a:off x="365760" y="457200"/>
            <a:ext cx="1182528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 dirty="0">
                <a:solidFill>
                  <a:srgbClr val="CCCCCC"/>
                </a:solidFill>
                <a:latin typeface="Rockwell"/>
                <a:ea typeface="DejaVu Sans"/>
              </a:rPr>
              <a:t>Now, what's XML?</a:t>
            </a:r>
            <a:endParaRPr dirty="0"/>
          </a:p>
          <a:p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Structure of an XML</a:t>
            </a:r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1) A prolog defines the XML version and the character encoding:</a:t>
            </a:r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2) The next line is usually the </a:t>
            </a:r>
            <a:r>
              <a:rPr lang="en-US" sz="2800" b="1" strike="noStrike" dirty="0">
                <a:solidFill>
                  <a:srgbClr val="182642"/>
                </a:solidFill>
                <a:latin typeface="Rockwell"/>
                <a:ea typeface="DejaVu Sans"/>
              </a:rPr>
              <a:t>root element</a:t>
            </a:r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of the document (&lt;Jobs&gt;):</a:t>
            </a:r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3) The next line starts a &lt;Job&gt; element:</a:t>
            </a:r>
            <a:endParaRPr dirty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4) The &lt;Job&gt; element can have as many child elements as needed:</a:t>
            </a:r>
            <a:endParaRPr dirty="0"/>
          </a:p>
          <a:p>
            <a:endParaRPr dirty="0"/>
          </a:p>
          <a:p>
            <a:endParaRPr lang="es-NI" dirty="0" smtClean="0"/>
          </a:p>
          <a:p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5) We close the &lt;Job&gt; element with &lt;/Job&gt; and the same with &lt;/Jobs&gt;</a:t>
            </a:r>
            <a:endParaRPr dirty="0"/>
          </a:p>
          <a:p>
            <a:r>
              <a:rPr lang="en-US" sz="28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3200" strike="noStrike" dirty="0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598" name="Picture 597"/>
          <p:cNvPicPr/>
          <p:nvPr/>
        </p:nvPicPr>
        <p:blipFill>
          <a:blip r:embed="rId3"/>
          <a:stretch/>
        </p:blipFill>
        <p:spPr>
          <a:xfrm>
            <a:off x="411484" y="1798975"/>
            <a:ext cx="5321160" cy="310320"/>
          </a:xfrm>
          <a:prstGeom prst="rect">
            <a:avLst/>
          </a:prstGeom>
          <a:ln>
            <a:noFill/>
          </a:ln>
        </p:spPr>
      </p:pic>
      <p:pic>
        <p:nvPicPr>
          <p:cNvPr id="599" name="Picture 598"/>
          <p:cNvPicPr/>
          <p:nvPr/>
        </p:nvPicPr>
        <p:blipFill>
          <a:blip r:embed="rId4"/>
          <a:stretch/>
        </p:blipFill>
        <p:spPr>
          <a:xfrm>
            <a:off x="548640" y="2536920"/>
            <a:ext cx="1042200" cy="319680"/>
          </a:xfrm>
          <a:prstGeom prst="rect">
            <a:avLst/>
          </a:prstGeom>
          <a:ln>
            <a:noFill/>
          </a:ln>
        </p:spPr>
      </p:pic>
      <p:pic>
        <p:nvPicPr>
          <p:cNvPr id="600" name="Picture 599"/>
          <p:cNvPicPr/>
          <p:nvPr/>
        </p:nvPicPr>
        <p:blipFill>
          <a:blip r:embed="rId5"/>
          <a:stretch/>
        </p:blipFill>
        <p:spPr>
          <a:xfrm>
            <a:off x="677520" y="3212976"/>
            <a:ext cx="913320" cy="273240"/>
          </a:xfrm>
          <a:prstGeom prst="rect">
            <a:avLst/>
          </a:prstGeom>
          <a:ln>
            <a:noFill/>
          </a:ln>
        </p:spPr>
      </p:pic>
      <p:pic>
        <p:nvPicPr>
          <p:cNvPr id="601" name="Picture 600"/>
          <p:cNvPicPr/>
          <p:nvPr/>
        </p:nvPicPr>
        <p:blipFill>
          <a:blip r:embed="rId6"/>
          <a:stretch/>
        </p:blipFill>
        <p:spPr>
          <a:xfrm>
            <a:off x="618164" y="5164893"/>
            <a:ext cx="1611720" cy="598680"/>
          </a:xfrm>
          <a:prstGeom prst="rect">
            <a:avLst/>
          </a:prstGeom>
          <a:ln>
            <a:noFill/>
          </a:ln>
        </p:spPr>
      </p:pic>
      <p:pic>
        <p:nvPicPr>
          <p:cNvPr id="602" name="Picture 601"/>
          <p:cNvPicPr/>
          <p:nvPr/>
        </p:nvPicPr>
        <p:blipFill>
          <a:blip r:embed="rId7"/>
          <a:stretch/>
        </p:blipFill>
        <p:spPr>
          <a:xfrm>
            <a:off x="548640" y="4005064"/>
            <a:ext cx="4618440" cy="73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000" strike="noStrike">
                <a:solidFill>
                  <a:srgbClr val="7F7F7F"/>
                </a:solidFill>
                <a:latin typeface="Calibri Light"/>
                <a:ea typeface="DejaVu Sans"/>
              </a:rPr>
              <a:t>© 2015  CareerBuilder</a:t>
            </a:r>
            <a:endParaRPr/>
          </a:p>
        </p:txBody>
      </p:sp>
      <p:sp>
        <p:nvSpPr>
          <p:cNvPr id="604" name="CustomShape 2"/>
          <p:cNvSpPr/>
          <p:nvPr/>
        </p:nvSpPr>
        <p:spPr>
          <a:xfrm>
            <a:off x="148320" y="6356520"/>
            <a:ext cx="274104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B8D4546E-2C7F-474C-8AEC-268873C3003D}" type="slidenum">
              <a:rPr lang="en-US" sz="1000" strike="noStrike">
                <a:solidFill>
                  <a:srgbClr val="808080"/>
                </a:solidFill>
                <a:latin typeface="Calibri Light"/>
                <a:ea typeface="DejaVu Sans"/>
              </a:rPr>
              <a:t>8</a:t>
            </a:fld>
            <a:endParaRPr/>
          </a:p>
        </p:txBody>
      </p:sp>
      <p:sp>
        <p:nvSpPr>
          <p:cNvPr id="605" name="CustomShape 3"/>
          <p:cNvSpPr/>
          <p:nvPr/>
        </p:nvSpPr>
        <p:spPr>
          <a:xfrm>
            <a:off x="365760" y="457200"/>
            <a:ext cx="5119560" cy="892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800" u="sng" strike="noStrike">
                <a:solidFill>
                  <a:srgbClr val="CCCCCC"/>
                </a:solidFill>
                <a:latin typeface="Rockwell"/>
                <a:ea typeface="DejaVu Sans"/>
              </a:rPr>
              <a:t>Now, what's XML?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Each job is usually contained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within a tag. This tag contains a collection of every job. We called it </a:t>
            </a:r>
            <a:r>
              <a:rPr lang="en-US" sz="2800" b="1" strike="noStrike">
                <a:solidFill>
                  <a:srgbClr val="182642"/>
                </a:solidFill>
                <a:latin typeface="Rockwell"/>
                <a:ea typeface="DejaVu Sans"/>
              </a:rPr>
              <a:t>root element</a:t>
            </a: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 in the previous slide.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In the following example, the tag that contains this collection is called “Jobs” </a:t>
            </a:r>
            <a:r>
              <a:rPr lang="en-US" sz="2800" strike="noStrike">
                <a:solidFill>
                  <a:srgbClr val="FF950E"/>
                </a:solidFill>
                <a:latin typeface="Rockwell"/>
                <a:ea typeface="DejaVu Sans"/>
              </a:rPr>
              <a:t>(Orange square)</a:t>
            </a: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.</a:t>
            </a:r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The tag “Job” merely contains information of a single job. </a:t>
            </a:r>
            <a:r>
              <a:rPr lang="en-US" sz="2800" strike="noStrike">
                <a:solidFill>
                  <a:srgbClr val="0000FF"/>
                </a:solidFill>
                <a:latin typeface="Rockwell"/>
                <a:ea typeface="DejaVu Sans"/>
              </a:rPr>
              <a:t>(Blue square)</a:t>
            </a:r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.</a:t>
            </a:r>
            <a:endParaRPr/>
          </a:p>
          <a:p>
            <a:endParaRPr/>
          </a:p>
          <a:p>
            <a:endParaRPr/>
          </a:p>
          <a:p>
            <a:r>
              <a:rPr lang="en-US" sz="28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182642"/>
                </a:solidFill>
                <a:latin typeface="Rockwell"/>
                <a:ea typeface="DejaVu Sans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606" name="Picture 605"/>
          <p:cNvPicPr/>
          <p:nvPr/>
        </p:nvPicPr>
        <p:blipFill>
          <a:blip r:embed="rId3"/>
          <a:stretch/>
        </p:blipFill>
        <p:spPr>
          <a:xfrm>
            <a:off x="5669280" y="182880"/>
            <a:ext cx="5485320" cy="612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731520" y="2286000"/>
            <a:ext cx="8025480" cy="6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5400" strike="noStrike">
                <a:solidFill>
                  <a:srgbClr val="182642"/>
                </a:solidFill>
                <a:latin typeface="Rockwell"/>
                <a:ea typeface="DejaVu Sans"/>
              </a:rPr>
              <a:t>How do we identify a candidate for XSL?</a:t>
            </a:r>
            <a:endParaRPr/>
          </a:p>
        </p:txBody>
      </p:sp>
      <p:pic>
        <p:nvPicPr>
          <p:cNvPr id="608" name="Picture 607"/>
          <p:cNvPicPr/>
          <p:nvPr/>
        </p:nvPicPr>
        <p:blipFill>
          <a:blip r:embed="rId2"/>
          <a:stretch/>
        </p:blipFill>
        <p:spPr>
          <a:xfrm>
            <a:off x="8847000" y="2446200"/>
            <a:ext cx="2855520" cy="285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4618</Words>
  <Application>Microsoft Office PowerPoint</Application>
  <PresentationFormat>Custom</PresentationFormat>
  <Paragraphs>934</Paragraphs>
  <Slides>38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Tuckler</dc:creator>
  <cp:lastModifiedBy>Gabriel Tuckler</cp:lastModifiedBy>
  <cp:revision>7</cp:revision>
  <dcterms:modified xsi:type="dcterms:W3CDTF">2015-12-11T20:20:36Z</dcterms:modified>
</cp:coreProperties>
</file>